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9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E7E"/>
    <a:srgbClr val="00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etlý štýl 3 - zvýrazneni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Štýl s motívom 1 - zvýrazneni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Svetlý štýl 1 - zvýrazneni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etlý štýl 2 - zvýrazneni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0A1B5D5-9B99-4C35-A422-299274C87663}" styleName="Stredný štýl 1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Svetlý štýl 2 - zvýrazneni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Svetlý štýl 2 - zvýrazneni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Svetlý štýl 2 - zvýrazneni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2833802-FEF1-4C79-8D5D-14CF1EAF98D9}" styleName="Svetlý štýl 2 - zvýrazneni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>
        <p:scale>
          <a:sx n="66" d="100"/>
          <a:sy n="66" d="100"/>
        </p:scale>
        <p:origin x="-1284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3D01F-046F-455C-A1DF-5694D3E9D39E}" type="datetimeFigureOut">
              <a:rPr lang="sk-SK" smtClean="0"/>
              <a:t>10. 12. 2015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DE262-8D79-4679-922E-25AA2C6EFC84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DE262-8D79-4679-922E-25AA2C6EFC84}" type="slidenum">
              <a:rPr lang="sk-SK" smtClean="0"/>
              <a:t>1</a:t>
            </a:fld>
            <a:endParaRPr lang="sk-S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DE262-8D79-4679-922E-25AA2C6EFC84}" type="slidenum">
              <a:rPr lang="sk-SK" smtClean="0"/>
              <a:t>10</a:t>
            </a:fld>
            <a:endParaRPr lang="sk-S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DE262-8D79-4679-922E-25AA2C6EFC84}" type="slidenum">
              <a:rPr lang="sk-SK" smtClean="0"/>
              <a:t>11</a:t>
            </a:fld>
            <a:endParaRPr lang="sk-S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DE262-8D79-4679-922E-25AA2C6EFC84}" type="slidenum">
              <a:rPr lang="sk-SK" smtClean="0"/>
              <a:t>12</a:t>
            </a:fld>
            <a:endParaRPr lang="sk-S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DE262-8D79-4679-922E-25AA2C6EFC84}" type="slidenum">
              <a:rPr lang="sk-SK" smtClean="0"/>
              <a:t>13</a:t>
            </a:fld>
            <a:endParaRPr lang="sk-S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DE262-8D79-4679-922E-25AA2C6EFC84}" type="slidenum">
              <a:rPr lang="sk-SK" smtClean="0"/>
              <a:t>14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DE262-8D79-4679-922E-25AA2C6EFC84}" type="slidenum">
              <a:rPr lang="sk-SK" smtClean="0"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DE262-8D79-4679-922E-25AA2C6EFC84}" type="slidenum">
              <a:rPr lang="sk-SK" smtClean="0"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DE262-8D79-4679-922E-25AA2C6EFC84}" type="slidenum">
              <a:rPr lang="sk-SK" smtClean="0"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DE262-8D79-4679-922E-25AA2C6EFC84}" type="slidenum">
              <a:rPr lang="sk-SK" smtClean="0"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DE262-8D79-4679-922E-25AA2C6EFC84}" type="slidenum">
              <a:rPr lang="sk-SK" smtClean="0"/>
              <a:t>6</a:t>
            </a:fld>
            <a:endParaRPr 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DE262-8D79-4679-922E-25AA2C6EFC84}" type="slidenum">
              <a:rPr lang="sk-SK" smtClean="0"/>
              <a:t>7</a:t>
            </a:fld>
            <a:endParaRPr lang="sk-S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DE262-8D79-4679-922E-25AA2C6EFC84}" type="slidenum">
              <a:rPr lang="sk-SK" smtClean="0"/>
              <a:t>8</a:t>
            </a:fld>
            <a:endParaRPr lang="sk-S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DE262-8D79-4679-922E-25AA2C6EFC84}" type="slidenum">
              <a:rPr lang="sk-SK" smtClean="0"/>
              <a:t>9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10. 12. 2015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10. 12. 2015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10. 12. 2015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10. 12. 2015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10. 12. 2015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10. 12. 2015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10. 12. 2015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10. 12. 2015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10. 12. 2015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10. 12. 2015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10. 12. 2015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7000"/>
            <a:lum/>
          </a:blip>
          <a:srcRect/>
          <a:stretch>
            <a:fillRect l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10. 12. 2015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990600" y="1905000"/>
            <a:ext cx="74676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Préteritum</a:t>
            </a:r>
          </a:p>
          <a:p>
            <a:pPr algn="ctr"/>
            <a:r>
              <a:rPr lang="sk-SK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Das</a:t>
            </a:r>
            <a:r>
              <a:rPr lang="sk-SK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sk-SK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Präteritum</a:t>
            </a:r>
            <a:endParaRPr lang="sk-SK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fahren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fuhr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i.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gefahren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cestovať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fallen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fiel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i.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gefallen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spadnúť </a:t>
            </a:r>
            <a:b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fangen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fing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gefangen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chytiť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fechten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	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focht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gefochten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šermovať </a:t>
            </a:r>
            <a:b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finden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fand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gefunden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nájsť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flechten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flocht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geflochten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pliesť, viť 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/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fliegen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flog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i.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geflogen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lietať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fliehen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floh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i.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geflohen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ujsť 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/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fließen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floss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i.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geflossen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tiecť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fressen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frass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gefressen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žrať 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/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frieren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fror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gefroren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mrznúť</a:t>
            </a:r>
          </a:p>
          <a:p>
            <a:pPr>
              <a:buNone/>
            </a:pP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geben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gab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gegeben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dať 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/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gedeihen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gedieh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i.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gediehen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vyrásť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gehen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ging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i.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gegangen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ísť 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/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gelingen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gelang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i.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gelungen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dariť, podariť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gelten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galt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gegolten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mať cenu </a:t>
            </a:r>
            <a:b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genesen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genas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i.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genesen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uzdraviť sa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genießen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genoß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genossen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požívať (jedlo) </a:t>
            </a:r>
            <a:b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geschehen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geschah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i.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geschehen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prihodiť sa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gewinnen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gewann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gewonnen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vyhrať </a:t>
            </a:r>
            <a:b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gießen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goß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gegossen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liať, vyliať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gleichen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glich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geglichen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podobať sa </a:t>
            </a:r>
            <a:b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graben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grub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gegraben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kopať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greifen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griff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gegriffen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chytiť 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/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endParaRPr lang="sk-SK" sz="16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172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halten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hielt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gehalten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držať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hängen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hing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gehangen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visieť </a:t>
            </a:r>
            <a:b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heben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hob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gehoben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dvihnúť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heißen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hieß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geheißen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volať sa </a:t>
            </a:r>
          </a:p>
          <a:p>
            <a:pPr>
              <a:buNone/>
            </a:pP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helfen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half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geholfen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	pomáhať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klingen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klang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geklungen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znieť </a:t>
            </a:r>
            <a:b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kommen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kam 		i.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gekommen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prísť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kriechen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kroch 		i.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gekrochen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liezť</a:t>
            </a:r>
          </a:p>
          <a:p>
            <a:pPr>
              <a:buNone/>
            </a:pP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laden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lud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geladen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nakladať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lassen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ließ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gelassen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nechať </a:t>
            </a:r>
            <a:b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laufen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lief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i.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gelaufen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bežať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leiden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liett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gelitten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trpieť 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/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leihen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lieh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geliehen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požičať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lesen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las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gelesen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čítať </a:t>
            </a:r>
            <a:b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liegen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lag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gelegen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ležať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lügen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log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gelogen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klamať </a:t>
            </a:r>
            <a:b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mahlen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mahlte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gemahlen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mlieť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melken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molk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gemolken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dojiť 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/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massen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maß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gemessen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merať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nehmen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nahm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genommen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vziať </a:t>
            </a:r>
            <a:b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pfeifen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pfiff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gepfiffen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pískať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preisen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pries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gepriesen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chváliť </a:t>
            </a:r>
            <a:b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quellen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quoll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i.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gequollen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vyvierať </a:t>
            </a:r>
          </a:p>
          <a:p>
            <a:pPr>
              <a:buNone/>
            </a:pP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raten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riet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geraten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radiť </a:t>
            </a:r>
            <a:b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/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endParaRPr lang="sk-SK" sz="16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172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reiben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rieb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gerieben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trieť </a:t>
            </a:r>
          </a:p>
          <a:p>
            <a:pPr>
              <a:buNone/>
            </a:pP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reißen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riss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i.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gerissen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odtrhnúť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reiten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ritt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i.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geritten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jazdiť 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/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riechen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roch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gerochen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šíriť vôňu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ringen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rang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gerungen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zápasiť </a:t>
            </a:r>
          </a:p>
          <a:p>
            <a:pPr>
              <a:buNone/>
            </a:pP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rinnen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rann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i.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geronnen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tiecť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rufen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rief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gerufen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volať 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/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salzen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salzte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gesalzen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soliť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saufen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soff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gesoffen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piť 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/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saugen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sog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gesogen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sať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schaffen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schuf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geschaffen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tvoriť 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/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scheiden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schied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i.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geschieden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deliť sa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scheinen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schien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geschienen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svietiť </a:t>
            </a:r>
            <a:b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scheren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schor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geschoren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ostrihať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schieben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schob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geschoben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posúvať 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/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schießen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schoß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geschossen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strielať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schlafen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schlief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geschlafen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spať </a:t>
            </a:r>
            <a:b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schlagen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schlug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geschlagen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udrieť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schleichen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schlich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i.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geschlichen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zakrádať sa </a:t>
            </a:r>
            <a:b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schleifen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schliff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geschliffen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brúsiť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schleißen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schloß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geschlossen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zavrieť </a:t>
            </a:r>
            <a:b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schmelzen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schmolz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i.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geschmolzen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roztopiť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schneiden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schnitt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geschnitten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rezať 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/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endParaRPr lang="sk-SK" sz="16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schreiben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schrieb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geschrieben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písať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schreien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schrie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geschrien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kričať </a:t>
            </a:r>
          </a:p>
          <a:p>
            <a:pPr>
              <a:buNone/>
            </a:pP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schreiten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schritt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i.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geschritten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kráčať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schweigen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schwieg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geschwiegen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mlčať 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/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schwellen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schwoll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i.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geschwollen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opúchať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schwimmen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schwamm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i.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geschwommen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plávať 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/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schwingen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schwang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geschwungen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mávať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schwören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schwor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geschworen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prisahať 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/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sehen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sah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gesehen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vidieť </a:t>
            </a:r>
          </a:p>
          <a:p>
            <a:pPr>
              <a:buNone/>
            </a:pP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sieden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sott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gesotten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vrieť 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/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singen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sang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gesungen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spievať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sitzen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saß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i.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gesessen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sedieť 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/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spinnen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spann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gesponnen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priasť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sprechen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sprach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gesprochen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hovoriť 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/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sprießen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sproß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gesprossen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pučať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springen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sprang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i.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gesprungen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skákať 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/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stechen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stach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gestochen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pichnúť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stehen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stand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i.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gestanden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stáť 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/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stehlen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stahl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gestohl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kradnúť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steigen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stieg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i.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gestiegen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stúpať 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/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sterben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starb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i.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gestorben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zomrieť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stinken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stank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gestunken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páchnuť </a:t>
            </a:r>
          </a:p>
          <a:p>
            <a:pPr>
              <a:buNone/>
            </a:pP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	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endParaRPr lang="sk-SK" sz="1600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sk-SK" sz="1600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sk-SK" sz="16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96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stossen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stieß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i.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gestossen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strčiť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streiten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stritt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gestritten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hádať sa </a:t>
            </a:r>
            <a:endParaRPr lang="sk-SK" sz="1600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streichen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strich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gestrichen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hladiť </a:t>
            </a:r>
          </a:p>
          <a:p>
            <a:pPr>
              <a:buNone/>
            </a:pP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tragen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trug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getragen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niesť </a:t>
            </a:r>
            <a:b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treffen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traf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getroffen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zasiahnuť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treiben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trieb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i.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getrieben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hnať </a:t>
            </a:r>
            <a:b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treten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trat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getreten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vstúpiť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trinken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trank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getrunken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piť </a:t>
            </a:r>
            <a:b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trügen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trog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getrogen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klamať </a:t>
            </a:r>
          </a:p>
          <a:p>
            <a:pPr>
              <a:buNone/>
            </a:pP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tun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tat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getan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robiť 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/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verbergen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verbarg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verborgen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skryť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verbieten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verbot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verboten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z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akázať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	</a:t>
            </a:r>
            <a:r>
              <a:rPr lang="de-DE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verderben 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	</a:t>
            </a:r>
            <a:r>
              <a:rPr lang="de-DE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verdarb 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		</a:t>
            </a:r>
            <a:r>
              <a:rPr lang="de-DE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h. verdorben 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	</a:t>
            </a:r>
            <a:r>
              <a:rPr lang="de-DE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pokaziť</a:t>
            </a:r>
            <a:r>
              <a:rPr lang="de-DE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br>
              <a:rPr lang="de-DE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de-DE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vergessen 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	</a:t>
            </a:r>
            <a:r>
              <a:rPr lang="de-DE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vergass</a:t>
            </a:r>
            <a:r>
              <a:rPr lang="de-DE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		</a:t>
            </a:r>
            <a:r>
              <a:rPr lang="de-DE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h. vergessen 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	</a:t>
            </a:r>
            <a:r>
              <a:rPr lang="de-DE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zabudnúť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verlieren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verlor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verloren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stratiť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verlöschen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verlosch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i.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verloschen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zhasnúť </a:t>
            </a:r>
            <a:b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verzeihen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verzieh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verziehen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odpustiť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wachsen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wuchs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i.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gewachsen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rásť 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/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waschen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wusch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gewachsen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prať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werben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warb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geworben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najať 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/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wiegen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wog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gewogen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vážiť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zeihen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zieh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geziehen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viniť 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/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ziehen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zog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i.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gezogen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ťahať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zwingen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zwang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gezwungen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nútiť. </a:t>
            </a:r>
            <a:endParaRPr lang="sk-SK" sz="16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 fontScale="92500" lnSpcReduction="20000"/>
          </a:bodyPr>
          <a:lstStyle/>
          <a:p>
            <a:r>
              <a:rPr lang="sk-SK" b="1" dirty="0" smtClean="0">
                <a:solidFill>
                  <a:schemeClr val="bg1"/>
                </a:solidFill>
              </a:rPr>
              <a:t>tvorí sa pomocou </a:t>
            </a:r>
            <a:r>
              <a:rPr lang="sk-SK" b="1" dirty="0" smtClean="0">
                <a:solidFill>
                  <a:schemeClr val="bg1"/>
                </a:solidFill>
              </a:rPr>
              <a:t>prípon –(</a:t>
            </a:r>
            <a:r>
              <a:rPr lang="sk-SK" b="1" dirty="0" smtClean="0">
                <a:solidFill>
                  <a:schemeClr val="bg1"/>
                </a:solidFill>
              </a:rPr>
              <a:t>e)</a:t>
            </a:r>
            <a:r>
              <a:rPr lang="sk-SK" b="1" dirty="0" err="1" smtClean="0">
                <a:solidFill>
                  <a:schemeClr val="bg1"/>
                </a:solidFill>
              </a:rPr>
              <a:t>te</a:t>
            </a:r>
            <a:r>
              <a:rPr lang="sk-SK" b="1" dirty="0" smtClean="0">
                <a:solidFill>
                  <a:schemeClr val="bg1"/>
                </a:solidFill>
              </a:rPr>
              <a:t> </a:t>
            </a:r>
            <a:r>
              <a:rPr lang="sk-SK" dirty="0" smtClean="0">
                <a:solidFill>
                  <a:schemeClr val="bg1"/>
                </a:solidFill>
              </a:rPr>
              <a:t>= pri </a:t>
            </a:r>
            <a:r>
              <a:rPr lang="sk-SK" dirty="0" smtClean="0">
                <a:solidFill>
                  <a:schemeClr val="bg1"/>
                </a:solidFill>
              </a:rPr>
              <a:t>pravidelných a zmiešaných slovesách </a:t>
            </a:r>
            <a:endParaRPr lang="sk-SK" dirty="0" smtClean="0">
              <a:solidFill>
                <a:schemeClr val="bg1"/>
              </a:solidFill>
            </a:endParaRPr>
          </a:p>
          <a:p>
            <a:r>
              <a:rPr lang="sk-SK" dirty="0" smtClean="0">
                <a:solidFill>
                  <a:schemeClr val="bg1"/>
                </a:solidFill>
              </a:rPr>
              <a:t>Pri zmiešaných slovesách nastáva </a:t>
            </a:r>
            <a:r>
              <a:rPr lang="sk-SK" b="1" dirty="0" smtClean="0">
                <a:solidFill>
                  <a:schemeClr val="bg1"/>
                </a:solidFill>
              </a:rPr>
              <a:t>zmena koreňa </a:t>
            </a:r>
            <a:r>
              <a:rPr lang="sk-SK" dirty="0" smtClean="0">
                <a:solidFill>
                  <a:schemeClr val="bg1"/>
                </a:solidFill>
              </a:rPr>
              <a:t>slovesa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Pri nepravidelných slovesách nastáva zmena koreňa a 1. a 3. os. </a:t>
            </a:r>
            <a:r>
              <a:rPr lang="sk-SK" dirty="0" err="1" smtClean="0">
                <a:solidFill>
                  <a:schemeClr val="bg1"/>
                </a:solidFill>
              </a:rPr>
              <a:t>sg</a:t>
            </a:r>
            <a:r>
              <a:rPr lang="sk-SK" dirty="0" smtClean="0">
                <a:solidFill>
                  <a:schemeClr val="bg1"/>
                </a:solidFill>
              </a:rPr>
              <a:t> sú bez prípon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Préteritum sa používa na vyjadrenie minulosti pri </a:t>
            </a:r>
            <a:r>
              <a:rPr lang="sk-SK" b="1" dirty="0" smtClean="0">
                <a:solidFill>
                  <a:schemeClr val="bg1"/>
                </a:solidFill>
              </a:rPr>
              <a:t>dlhšom rozprávaní (príhoda), v opisoch udalosti, v literatúre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Pri používaní minulých časov sa pri pomocných slovesách </a:t>
            </a:r>
            <a:r>
              <a:rPr lang="sk-SK" dirty="0" err="1" smtClean="0">
                <a:solidFill>
                  <a:schemeClr val="bg1"/>
                </a:solidFill>
              </a:rPr>
              <a:t>haben</a:t>
            </a:r>
            <a:r>
              <a:rPr lang="sk-SK" dirty="0" smtClean="0">
                <a:solidFill>
                  <a:schemeClr val="bg1"/>
                </a:solidFill>
              </a:rPr>
              <a:t> a </a:t>
            </a:r>
            <a:r>
              <a:rPr lang="sk-SK" dirty="0" err="1" smtClean="0">
                <a:solidFill>
                  <a:schemeClr val="bg1"/>
                </a:solidFill>
              </a:rPr>
              <a:t>sein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 smtClean="0">
                <a:solidFill>
                  <a:schemeClr val="bg1"/>
                </a:solidFill>
              </a:rPr>
              <a:t>a</a:t>
            </a:r>
            <a:r>
              <a:rPr lang="sk-SK" dirty="0" smtClean="0">
                <a:solidFill>
                  <a:schemeClr val="bg1"/>
                </a:solidFill>
              </a:rPr>
              <a:t> modálnych slovesách uprednostňuje préteritum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Slovesá, ktorých koreň sa končí na –m, -n, -d, -t priberajú vo všetkých osobách –e-.</a:t>
            </a:r>
          </a:p>
          <a:p>
            <a:endParaRPr lang="sk-SK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0099CC"/>
                </a:solidFill>
              </a:rPr>
              <a:t>Pravidelné slovesá</a:t>
            </a:r>
            <a:endParaRPr lang="sk-SK" b="1" dirty="0">
              <a:solidFill>
                <a:srgbClr val="0099CC"/>
              </a:solidFill>
            </a:endParaRP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20001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114800"/>
                <a:gridCol w="4114800"/>
              </a:tblGrid>
              <a:tr h="617143">
                <a:tc>
                  <a:txBody>
                    <a:bodyPr/>
                    <a:lstStyle/>
                    <a:p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suchen</a:t>
                      </a:r>
                      <a:endParaRPr lang="sk-SK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arbeiten</a:t>
                      </a:r>
                      <a:endParaRPr lang="sk-SK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7143">
                <a:tc>
                  <a:txBody>
                    <a:bodyPr/>
                    <a:lstStyle/>
                    <a:p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ich </a:t>
                      </a:r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such</a:t>
                      </a:r>
                      <a:r>
                        <a:rPr lang="sk-SK" sz="2400" b="1" dirty="0" err="1" smtClean="0">
                          <a:solidFill>
                            <a:srgbClr val="FF0000"/>
                          </a:solidFill>
                        </a:rPr>
                        <a:t>te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ich </a:t>
                      </a:r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arbeit</a:t>
                      </a:r>
                      <a:r>
                        <a:rPr lang="sk-SK" sz="2400" b="1" dirty="0" err="1" smtClean="0">
                          <a:solidFill>
                            <a:srgbClr val="FF0000"/>
                          </a:solidFill>
                        </a:rPr>
                        <a:t>ete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7143">
                <a:tc>
                  <a:txBody>
                    <a:bodyPr/>
                    <a:lstStyle/>
                    <a:p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du</a:t>
                      </a:r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such</a:t>
                      </a:r>
                      <a:r>
                        <a:rPr lang="sk-SK" sz="2400" b="1" dirty="0" err="1" smtClean="0">
                          <a:solidFill>
                            <a:srgbClr val="FF0000"/>
                          </a:solidFill>
                        </a:rPr>
                        <a:t>test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du</a:t>
                      </a:r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arbeit</a:t>
                      </a:r>
                      <a:r>
                        <a:rPr lang="sk-SK" sz="2400" b="1" dirty="0" err="1" smtClean="0">
                          <a:solidFill>
                            <a:srgbClr val="FF0000"/>
                          </a:solidFill>
                        </a:rPr>
                        <a:t>etest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7143">
                <a:tc>
                  <a:txBody>
                    <a:bodyPr/>
                    <a:lstStyle/>
                    <a:p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er,sie,es</a:t>
                      </a:r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such</a:t>
                      </a:r>
                      <a:r>
                        <a:rPr lang="sk-SK" sz="2400" b="1" dirty="0" err="1" smtClean="0">
                          <a:solidFill>
                            <a:srgbClr val="FF0000"/>
                          </a:solidFill>
                        </a:rPr>
                        <a:t>te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er,sie,es</a:t>
                      </a:r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arbeit</a:t>
                      </a:r>
                      <a:r>
                        <a:rPr lang="sk-SK" sz="2400" b="1" dirty="0" err="1" smtClean="0">
                          <a:solidFill>
                            <a:srgbClr val="FF0000"/>
                          </a:solidFill>
                        </a:rPr>
                        <a:t>ete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7143">
                <a:tc>
                  <a:txBody>
                    <a:bodyPr/>
                    <a:lstStyle/>
                    <a:p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wir</a:t>
                      </a:r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such</a:t>
                      </a:r>
                      <a:r>
                        <a:rPr lang="sk-SK" sz="2400" b="1" dirty="0" err="1" smtClean="0">
                          <a:solidFill>
                            <a:srgbClr val="FF0000"/>
                          </a:solidFill>
                        </a:rPr>
                        <a:t>ten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wir</a:t>
                      </a:r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arbeit</a:t>
                      </a:r>
                      <a:r>
                        <a:rPr lang="sk-SK" sz="2400" b="1" dirty="0" err="1" smtClean="0">
                          <a:solidFill>
                            <a:srgbClr val="FF0000"/>
                          </a:solidFill>
                        </a:rPr>
                        <a:t>eten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7143">
                <a:tc>
                  <a:txBody>
                    <a:bodyPr/>
                    <a:lstStyle/>
                    <a:p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ihr</a:t>
                      </a:r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such</a:t>
                      </a:r>
                      <a:r>
                        <a:rPr lang="sk-SK" sz="2400" b="1" dirty="0" err="1" smtClean="0">
                          <a:solidFill>
                            <a:srgbClr val="FF0000"/>
                          </a:solidFill>
                        </a:rPr>
                        <a:t>tet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ihr</a:t>
                      </a:r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arbeit</a:t>
                      </a:r>
                      <a:r>
                        <a:rPr lang="sk-SK" sz="2400" b="1" dirty="0" err="1" smtClean="0">
                          <a:solidFill>
                            <a:srgbClr val="FF0000"/>
                          </a:solidFill>
                        </a:rPr>
                        <a:t>etet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7143">
                <a:tc>
                  <a:txBody>
                    <a:bodyPr/>
                    <a:lstStyle/>
                    <a:p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sie,Sie</a:t>
                      </a:r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such</a:t>
                      </a:r>
                      <a:r>
                        <a:rPr lang="sk-SK" sz="2400" b="1" dirty="0" err="1" smtClean="0">
                          <a:solidFill>
                            <a:srgbClr val="FF0000"/>
                          </a:solidFill>
                        </a:rPr>
                        <a:t>ten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sie,Sie</a:t>
                      </a:r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arbeit</a:t>
                      </a:r>
                      <a:r>
                        <a:rPr lang="sk-SK" sz="2400" b="1" dirty="0" err="1" smtClean="0">
                          <a:solidFill>
                            <a:srgbClr val="FF0000"/>
                          </a:solidFill>
                        </a:rPr>
                        <a:t>eten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</a:rPr>
              <a:t>Zmiešané slovesá</a:t>
            </a:r>
            <a:endParaRPr lang="sk-SK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381000" y="1600200"/>
          <a:ext cx="8458200" cy="4679997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057275"/>
                <a:gridCol w="1057275"/>
                <a:gridCol w="1057275"/>
                <a:gridCol w="1057275"/>
                <a:gridCol w="1057275"/>
                <a:gridCol w="1057275"/>
                <a:gridCol w="1057275"/>
                <a:gridCol w="1057275"/>
              </a:tblGrid>
              <a:tr h="668571">
                <a:tc>
                  <a:txBody>
                    <a:bodyPr/>
                    <a:lstStyle/>
                    <a:p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bringen</a:t>
                      </a:r>
                      <a:endParaRPr lang="sk-SK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brennen</a:t>
                      </a:r>
                      <a:endParaRPr lang="sk-SK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denken</a:t>
                      </a:r>
                      <a:endParaRPr lang="sk-SK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nennen</a:t>
                      </a:r>
                      <a:endParaRPr lang="sk-SK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rennen</a:t>
                      </a:r>
                      <a:endParaRPr lang="sk-SK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senden</a:t>
                      </a:r>
                      <a:endParaRPr lang="sk-SK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kennen</a:t>
                      </a:r>
                      <a:endParaRPr lang="sk-SK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wenden</a:t>
                      </a:r>
                      <a:endParaRPr lang="sk-SK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68571">
                <a:tc>
                  <a:txBody>
                    <a:bodyPr/>
                    <a:lstStyle/>
                    <a:p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brach</a:t>
                      </a:r>
                      <a:r>
                        <a:rPr lang="sk-SK" sz="1600" b="1" dirty="0" err="1" smtClean="0">
                          <a:solidFill>
                            <a:srgbClr val="FF0000"/>
                          </a:solidFill>
                        </a:rPr>
                        <a:t>te</a:t>
                      </a:r>
                      <a:endParaRPr lang="sk-SK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brann</a:t>
                      </a:r>
                      <a:r>
                        <a:rPr lang="sk-SK" sz="1600" b="1" dirty="0" err="1" smtClean="0">
                          <a:solidFill>
                            <a:srgbClr val="FF0000"/>
                          </a:solidFill>
                        </a:rPr>
                        <a:t>te</a:t>
                      </a:r>
                      <a:endParaRPr lang="sk-SK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dach</a:t>
                      </a:r>
                      <a:r>
                        <a:rPr lang="sk-SK" sz="1600" b="1" dirty="0" err="1" smtClean="0">
                          <a:solidFill>
                            <a:srgbClr val="FF0000"/>
                          </a:solidFill>
                        </a:rPr>
                        <a:t>te</a:t>
                      </a:r>
                      <a:endParaRPr lang="sk-SK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nann</a:t>
                      </a:r>
                      <a:r>
                        <a:rPr lang="sk-SK" sz="1600" b="1" dirty="0" err="1" smtClean="0">
                          <a:solidFill>
                            <a:srgbClr val="FF0000"/>
                          </a:solidFill>
                        </a:rPr>
                        <a:t>te</a:t>
                      </a:r>
                      <a:endParaRPr lang="sk-SK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rann</a:t>
                      </a:r>
                      <a:r>
                        <a:rPr lang="sk-SK" sz="1600" b="1" dirty="0" err="1" smtClean="0">
                          <a:solidFill>
                            <a:srgbClr val="FF0000"/>
                          </a:solidFill>
                        </a:rPr>
                        <a:t>te</a:t>
                      </a:r>
                      <a:endParaRPr lang="sk-SK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sand</a:t>
                      </a:r>
                      <a:r>
                        <a:rPr lang="sk-SK" sz="1600" b="1" dirty="0" err="1" smtClean="0">
                          <a:solidFill>
                            <a:srgbClr val="FF0000"/>
                          </a:solidFill>
                        </a:rPr>
                        <a:t>te</a:t>
                      </a:r>
                      <a:endParaRPr lang="sk-SK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kann</a:t>
                      </a:r>
                      <a:r>
                        <a:rPr lang="sk-SK" sz="1600" b="1" dirty="0" err="1" smtClean="0">
                          <a:solidFill>
                            <a:srgbClr val="FF0000"/>
                          </a:solidFill>
                        </a:rPr>
                        <a:t>te</a:t>
                      </a:r>
                      <a:endParaRPr lang="sk-SK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wend</a:t>
                      </a:r>
                      <a:r>
                        <a:rPr lang="sk-SK" sz="1600" b="1" dirty="0" err="1" smtClean="0">
                          <a:solidFill>
                            <a:srgbClr val="FF0000"/>
                          </a:solidFill>
                        </a:rPr>
                        <a:t>ete</a:t>
                      </a:r>
                      <a:endParaRPr lang="sk-SK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685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brach</a:t>
                      </a:r>
                      <a:r>
                        <a:rPr lang="sk-SK" sz="1600" b="1" dirty="0" err="1" smtClean="0">
                          <a:solidFill>
                            <a:srgbClr val="FF0000"/>
                          </a:solidFill>
                        </a:rPr>
                        <a:t>test</a:t>
                      </a:r>
                      <a:endParaRPr lang="sk-SK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brann</a:t>
                      </a:r>
                      <a:r>
                        <a:rPr lang="sk-SK" sz="1600" b="1" dirty="0" err="1" smtClean="0">
                          <a:solidFill>
                            <a:srgbClr val="FF0000"/>
                          </a:solidFill>
                        </a:rPr>
                        <a:t>test</a:t>
                      </a:r>
                      <a:endParaRPr lang="sk-SK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dach</a:t>
                      </a:r>
                      <a:r>
                        <a:rPr lang="sk-SK" sz="1600" b="1" dirty="0" err="1" smtClean="0">
                          <a:solidFill>
                            <a:srgbClr val="FF0000"/>
                          </a:solidFill>
                        </a:rPr>
                        <a:t>test</a:t>
                      </a:r>
                      <a:endParaRPr lang="sk-SK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nann</a:t>
                      </a:r>
                      <a:r>
                        <a:rPr lang="sk-SK" sz="1600" b="1" dirty="0" err="1" smtClean="0">
                          <a:solidFill>
                            <a:srgbClr val="FF0000"/>
                          </a:solidFill>
                        </a:rPr>
                        <a:t>test</a:t>
                      </a:r>
                      <a:endParaRPr lang="sk-SK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rann</a:t>
                      </a:r>
                      <a:r>
                        <a:rPr lang="sk-SK" sz="1600" b="1" dirty="0" err="1" smtClean="0">
                          <a:solidFill>
                            <a:srgbClr val="FF0000"/>
                          </a:solidFill>
                        </a:rPr>
                        <a:t>test</a:t>
                      </a:r>
                      <a:endParaRPr lang="sk-SK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sand</a:t>
                      </a:r>
                      <a:r>
                        <a:rPr lang="sk-SK" sz="1600" b="1" dirty="0" err="1" smtClean="0">
                          <a:solidFill>
                            <a:srgbClr val="FF0000"/>
                          </a:solidFill>
                        </a:rPr>
                        <a:t>test</a:t>
                      </a:r>
                      <a:endParaRPr lang="sk-SK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kann</a:t>
                      </a:r>
                      <a:r>
                        <a:rPr lang="sk-SK" sz="1600" b="1" dirty="0" err="1" smtClean="0">
                          <a:solidFill>
                            <a:srgbClr val="FF0000"/>
                          </a:solidFill>
                        </a:rPr>
                        <a:t>test</a:t>
                      </a:r>
                      <a:endParaRPr lang="sk-SK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500" b="1" dirty="0" err="1" smtClean="0">
                          <a:solidFill>
                            <a:schemeClr val="bg1"/>
                          </a:solidFill>
                        </a:rPr>
                        <a:t>wend</a:t>
                      </a:r>
                      <a:r>
                        <a:rPr lang="sk-SK" sz="1500" b="1" dirty="0" err="1" smtClean="0">
                          <a:solidFill>
                            <a:srgbClr val="FF0000"/>
                          </a:solidFill>
                        </a:rPr>
                        <a:t>etest</a:t>
                      </a:r>
                      <a:endParaRPr lang="sk-SK" sz="15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685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brach</a:t>
                      </a:r>
                      <a:r>
                        <a:rPr lang="sk-SK" sz="1600" b="1" dirty="0" err="1" smtClean="0">
                          <a:solidFill>
                            <a:srgbClr val="FF0000"/>
                          </a:solidFill>
                        </a:rPr>
                        <a:t>te</a:t>
                      </a:r>
                      <a:endParaRPr lang="sk-SK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brann</a:t>
                      </a:r>
                      <a:r>
                        <a:rPr lang="sk-SK" sz="1600" b="1" dirty="0" err="1" smtClean="0">
                          <a:solidFill>
                            <a:srgbClr val="FF0000"/>
                          </a:solidFill>
                        </a:rPr>
                        <a:t>te</a:t>
                      </a:r>
                      <a:endParaRPr lang="sk-SK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dach</a:t>
                      </a:r>
                      <a:r>
                        <a:rPr lang="sk-SK" sz="1600" b="1" dirty="0" err="1" smtClean="0">
                          <a:solidFill>
                            <a:srgbClr val="FF0000"/>
                          </a:solidFill>
                        </a:rPr>
                        <a:t>te</a:t>
                      </a:r>
                      <a:endParaRPr lang="sk-SK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nann</a:t>
                      </a:r>
                      <a:r>
                        <a:rPr lang="sk-SK" sz="1600" b="1" dirty="0" err="1" smtClean="0">
                          <a:solidFill>
                            <a:srgbClr val="FF0000"/>
                          </a:solidFill>
                        </a:rPr>
                        <a:t>te</a:t>
                      </a:r>
                      <a:endParaRPr lang="sk-SK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rann</a:t>
                      </a:r>
                      <a:r>
                        <a:rPr lang="sk-SK" sz="1600" b="1" dirty="0" err="1" smtClean="0">
                          <a:solidFill>
                            <a:srgbClr val="FF0000"/>
                          </a:solidFill>
                        </a:rPr>
                        <a:t>te</a:t>
                      </a:r>
                      <a:endParaRPr lang="sk-SK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sand</a:t>
                      </a:r>
                      <a:r>
                        <a:rPr lang="sk-SK" sz="1600" b="1" dirty="0" err="1" smtClean="0">
                          <a:solidFill>
                            <a:srgbClr val="FF0000"/>
                          </a:solidFill>
                        </a:rPr>
                        <a:t>te</a:t>
                      </a:r>
                      <a:endParaRPr lang="sk-SK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kann</a:t>
                      </a:r>
                      <a:r>
                        <a:rPr lang="sk-SK" sz="1600" b="1" dirty="0" err="1" smtClean="0">
                          <a:solidFill>
                            <a:srgbClr val="FF0000"/>
                          </a:solidFill>
                        </a:rPr>
                        <a:t>te</a:t>
                      </a:r>
                      <a:endParaRPr lang="sk-SK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wend</a:t>
                      </a:r>
                      <a:r>
                        <a:rPr lang="sk-SK" sz="1600" b="1" dirty="0" err="1" smtClean="0">
                          <a:solidFill>
                            <a:srgbClr val="FF0000"/>
                          </a:solidFill>
                        </a:rPr>
                        <a:t>ete</a:t>
                      </a:r>
                      <a:endParaRPr lang="sk-SK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685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brach</a:t>
                      </a:r>
                      <a:r>
                        <a:rPr lang="sk-SK" sz="1600" b="1" dirty="0" err="1" smtClean="0">
                          <a:solidFill>
                            <a:srgbClr val="FF0000"/>
                          </a:solidFill>
                        </a:rPr>
                        <a:t>ten</a:t>
                      </a:r>
                      <a:endParaRPr lang="sk-SK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brann</a:t>
                      </a:r>
                      <a:r>
                        <a:rPr lang="sk-SK" sz="1600" b="1" dirty="0" err="1" smtClean="0">
                          <a:solidFill>
                            <a:srgbClr val="FF0000"/>
                          </a:solidFill>
                        </a:rPr>
                        <a:t>ten</a:t>
                      </a:r>
                      <a:endParaRPr lang="sk-SK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dach</a:t>
                      </a:r>
                      <a:r>
                        <a:rPr lang="sk-SK" sz="1600" b="1" dirty="0" err="1" smtClean="0">
                          <a:solidFill>
                            <a:srgbClr val="FF0000"/>
                          </a:solidFill>
                        </a:rPr>
                        <a:t>ten</a:t>
                      </a:r>
                      <a:endParaRPr lang="sk-SK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nann</a:t>
                      </a:r>
                      <a:r>
                        <a:rPr lang="sk-SK" sz="1600" b="1" dirty="0" err="1" smtClean="0">
                          <a:solidFill>
                            <a:srgbClr val="FF0000"/>
                          </a:solidFill>
                        </a:rPr>
                        <a:t>ten</a:t>
                      </a:r>
                      <a:endParaRPr lang="sk-SK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rann</a:t>
                      </a:r>
                      <a:r>
                        <a:rPr lang="sk-SK" sz="1600" b="1" dirty="0" err="1" smtClean="0">
                          <a:solidFill>
                            <a:srgbClr val="FF0000"/>
                          </a:solidFill>
                        </a:rPr>
                        <a:t>ten</a:t>
                      </a:r>
                      <a:endParaRPr lang="sk-SK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sand</a:t>
                      </a:r>
                      <a:r>
                        <a:rPr lang="sk-SK" sz="1600" b="1" dirty="0" err="1" smtClean="0">
                          <a:solidFill>
                            <a:srgbClr val="FF0000"/>
                          </a:solidFill>
                        </a:rPr>
                        <a:t>ten</a:t>
                      </a:r>
                      <a:endParaRPr lang="sk-SK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kann</a:t>
                      </a:r>
                      <a:r>
                        <a:rPr lang="sk-SK" sz="1600" b="1" dirty="0" err="1" smtClean="0">
                          <a:solidFill>
                            <a:srgbClr val="FF0000"/>
                          </a:solidFill>
                        </a:rPr>
                        <a:t>ten</a:t>
                      </a:r>
                      <a:endParaRPr lang="sk-SK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wend</a:t>
                      </a:r>
                      <a:r>
                        <a:rPr lang="sk-SK" sz="1600" b="1" dirty="0" err="1" smtClean="0">
                          <a:solidFill>
                            <a:srgbClr val="FF0000"/>
                          </a:solidFill>
                        </a:rPr>
                        <a:t>eten</a:t>
                      </a:r>
                      <a:endParaRPr lang="sk-SK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685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brach</a:t>
                      </a:r>
                      <a:r>
                        <a:rPr lang="sk-SK" sz="1600" b="1" dirty="0" err="1" smtClean="0">
                          <a:solidFill>
                            <a:srgbClr val="FF0000"/>
                          </a:solidFill>
                        </a:rPr>
                        <a:t>tet</a:t>
                      </a:r>
                      <a:endParaRPr lang="sk-SK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brann</a:t>
                      </a:r>
                      <a:r>
                        <a:rPr lang="sk-SK" sz="1600" b="1" dirty="0" err="1" smtClean="0">
                          <a:solidFill>
                            <a:srgbClr val="FF0000"/>
                          </a:solidFill>
                        </a:rPr>
                        <a:t>tet</a:t>
                      </a:r>
                      <a:endParaRPr lang="sk-SK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dach</a:t>
                      </a:r>
                      <a:r>
                        <a:rPr lang="sk-SK" sz="1600" b="1" dirty="0" err="1" smtClean="0">
                          <a:solidFill>
                            <a:srgbClr val="FF0000"/>
                          </a:solidFill>
                        </a:rPr>
                        <a:t>tet</a:t>
                      </a:r>
                      <a:endParaRPr lang="sk-SK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nann</a:t>
                      </a:r>
                      <a:r>
                        <a:rPr lang="sk-SK" sz="1600" b="1" dirty="0" err="1" smtClean="0">
                          <a:solidFill>
                            <a:srgbClr val="FF0000"/>
                          </a:solidFill>
                        </a:rPr>
                        <a:t>tet</a:t>
                      </a:r>
                      <a:endParaRPr lang="sk-SK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rann</a:t>
                      </a:r>
                      <a:r>
                        <a:rPr lang="sk-SK" sz="1600" b="1" dirty="0" err="1" smtClean="0">
                          <a:solidFill>
                            <a:srgbClr val="FF0000"/>
                          </a:solidFill>
                        </a:rPr>
                        <a:t>tet</a:t>
                      </a:r>
                      <a:endParaRPr lang="sk-SK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sand</a:t>
                      </a:r>
                      <a:r>
                        <a:rPr lang="sk-SK" sz="1600" b="1" dirty="0" err="1" smtClean="0">
                          <a:solidFill>
                            <a:srgbClr val="FF0000"/>
                          </a:solidFill>
                        </a:rPr>
                        <a:t>tet</a:t>
                      </a:r>
                      <a:endParaRPr lang="sk-SK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kann</a:t>
                      </a:r>
                      <a:r>
                        <a:rPr lang="sk-SK" sz="1600" b="1" dirty="0" err="1" smtClean="0">
                          <a:solidFill>
                            <a:srgbClr val="FF0000"/>
                          </a:solidFill>
                        </a:rPr>
                        <a:t>tet</a:t>
                      </a:r>
                      <a:endParaRPr lang="sk-SK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wend</a:t>
                      </a:r>
                      <a:r>
                        <a:rPr lang="sk-SK" sz="1600" b="1" dirty="0" err="1" smtClean="0">
                          <a:solidFill>
                            <a:srgbClr val="FF0000"/>
                          </a:solidFill>
                        </a:rPr>
                        <a:t>etet</a:t>
                      </a:r>
                      <a:endParaRPr lang="sk-SK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685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brach</a:t>
                      </a:r>
                      <a:r>
                        <a:rPr lang="sk-SK" sz="1600" b="1" dirty="0" err="1" smtClean="0">
                          <a:solidFill>
                            <a:srgbClr val="FF0000"/>
                          </a:solidFill>
                        </a:rPr>
                        <a:t>ten</a:t>
                      </a:r>
                      <a:endParaRPr lang="sk-SK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brann</a:t>
                      </a:r>
                      <a:r>
                        <a:rPr lang="sk-SK" sz="1600" b="1" dirty="0" err="1" smtClean="0">
                          <a:solidFill>
                            <a:srgbClr val="FF0000"/>
                          </a:solidFill>
                        </a:rPr>
                        <a:t>ten</a:t>
                      </a:r>
                      <a:endParaRPr lang="sk-SK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dach</a:t>
                      </a:r>
                      <a:r>
                        <a:rPr lang="sk-SK" sz="1600" b="1" dirty="0" err="1" smtClean="0">
                          <a:solidFill>
                            <a:srgbClr val="FF0000"/>
                          </a:solidFill>
                        </a:rPr>
                        <a:t>ten</a:t>
                      </a:r>
                      <a:endParaRPr lang="sk-SK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nann</a:t>
                      </a:r>
                      <a:r>
                        <a:rPr lang="sk-SK" sz="1600" b="1" dirty="0" err="1" smtClean="0">
                          <a:solidFill>
                            <a:srgbClr val="FF0000"/>
                          </a:solidFill>
                        </a:rPr>
                        <a:t>ten</a:t>
                      </a:r>
                      <a:endParaRPr lang="sk-SK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rann</a:t>
                      </a:r>
                      <a:r>
                        <a:rPr lang="sk-SK" sz="1600" b="1" dirty="0" err="1" smtClean="0">
                          <a:solidFill>
                            <a:srgbClr val="FF0000"/>
                          </a:solidFill>
                        </a:rPr>
                        <a:t>ten</a:t>
                      </a:r>
                      <a:endParaRPr lang="sk-SK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sand</a:t>
                      </a:r>
                      <a:r>
                        <a:rPr lang="sk-SK" sz="1600" b="1" dirty="0" err="1" smtClean="0">
                          <a:solidFill>
                            <a:srgbClr val="FF0000"/>
                          </a:solidFill>
                        </a:rPr>
                        <a:t>ten</a:t>
                      </a:r>
                      <a:endParaRPr lang="sk-SK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kann</a:t>
                      </a:r>
                      <a:r>
                        <a:rPr lang="sk-SK" sz="1600" b="1" dirty="0" err="1" smtClean="0">
                          <a:solidFill>
                            <a:srgbClr val="FF0000"/>
                          </a:solidFill>
                        </a:rPr>
                        <a:t>ten</a:t>
                      </a:r>
                      <a:endParaRPr lang="sk-SK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 err="1" smtClean="0">
                          <a:solidFill>
                            <a:schemeClr val="bg1"/>
                          </a:solidFill>
                        </a:rPr>
                        <a:t>wend</a:t>
                      </a:r>
                      <a:r>
                        <a:rPr lang="sk-SK" sz="1600" b="1" dirty="0" err="1" smtClean="0">
                          <a:solidFill>
                            <a:srgbClr val="FF0000"/>
                          </a:solidFill>
                        </a:rPr>
                        <a:t>eten</a:t>
                      </a:r>
                      <a:endParaRPr lang="sk-SK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Nepravidelné slovesá</a:t>
            </a:r>
            <a:endParaRPr lang="sk-SK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2000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4114800"/>
                <a:gridCol w="4114800"/>
              </a:tblGrid>
              <a:tr h="617143">
                <a:tc>
                  <a:txBody>
                    <a:bodyPr/>
                    <a:lstStyle/>
                    <a:p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fahren</a:t>
                      </a:r>
                      <a:endParaRPr lang="sk-SK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kommen</a:t>
                      </a:r>
                      <a:endParaRPr lang="sk-SK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7143">
                <a:tc>
                  <a:txBody>
                    <a:bodyPr/>
                    <a:lstStyle/>
                    <a:p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ich </a:t>
                      </a:r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fuhr</a:t>
                      </a:r>
                      <a:endParaRPr lang="sk-SK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ich kam</a:t>
                      </a:r>
                      <a:endParaRPr lang="sk-SK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7143">
                <a:tc>
                  <a:txBody>
                    <a:bodyPr/>
                    <a:lstStyle/>
                    <a:p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du</a:t>
                      </a:r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fuhr</a:t>
                      </a:r>
                      <a:r>
                        <a:rPr lang="sk-SK" sz="2400" b="1" dirty="0" err="1" smtClean="0">
                          <a:solidFill>
                            <a:srgbClr val="FF0000"/>
                          </a:solidFill>
                        </a:rPr>
                        <a:t>st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du</a:t>
                      </a:r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kam</a:t>
                      </a:r>
                      <a:r>
                        <a:rPr lang="sk-SK" sz="2400" b="1" dirty="0" err="1" smtClean="0">
                          <a:solidFill>
                            <a:srgbClr val="FF0000"/>
                          </a:solidFill>
                        </a:rPr>
                        <a:t>st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7143">
                <a:tc>
                  <a:txBody>
                    <a:bodyPr/>
                    <a:lstStyle/>
                    <a:p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er,sie,es</a:t>
                      </a:r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fuhr</a:t>
                      </a:r>
                      <a:endParaRPr lang="sk-SK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er,sie,es</a:t>
                      </a:r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 kam</a:t>
                      </a:r>
                      <a:endParaRPr lang="sk-SK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7143">
                <a:tc>
                  <a:txBody>
                    <a:bodyPr/>
                    <a:lstStyle/>
                    <a:p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wir</a:t>
                      </a:r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fuhr</a:t>
                      </a:r>
                      <a:r>
                        <a:rPr lang="sk-SK" sz="2400" b="1" dirty="0" err="1" smtClean="0">
                          <a:solidFill>
                            <a:srgbClr val="FF0000"/>
                          </a:solidFill>
                        </a:rPr>
                        <a:t>en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wir</a:t>
                      </a:r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kam</a:t>
                      </a:r>
                      <a:r>
                        <a:rPr lang="sk-SK" sz="2400" b="1" dirty="0" err="1" smtClean="0">
                          <a:solidFill>
                            <a:srgbClr val="FF0000"/>
                          </a:solidFill>
                        </a:rPr>
                        <a:t>en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7143">
                <a:tc>
                  <a:txBody>
                    <a:bodyPr/>
                    <a:lstStyle/>
                    <a:p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ihr</a:t>
                      </a:r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fuhr</a:t>
                      </a:r>
                      <a:r>
                        <a:rPr lang="sk-SK" sz="2400" b="1" dirty="0" err="1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ihr</a:t>
                      </a:r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kam</a:t>
                      </a:r>
                      <a:r>
                        <a:rPr lang="sk-SK" sz="2400" b="1" dirty="0" err="1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7143">
                <a:tc>
                  <a:txBody>
                    <a:bodyPr/>
                    <a:lstStyle/>
                    <a:p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sie,Sie</a:t>
                      </a:r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fuhr</a:t>
                      </a:r>
                      <a:r>
                        <a:rPr lang="sk-SK" sz="2400" b="1" dirty="0" err="1" smtClean="0">
                          <a:solidFill>
                            <a:srgbClr val="FF0000"/>
                          </a:solidFill>
                        </a:rPr>
                        <a:t>en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sie,Sie</a:t>
                      </a:r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kam</a:t>
                      </a:r>
                      <a:r>
                        <a:rPr lang="sk-SK" sz="2400" b="1" dirty="0" err="1" smtClean="0">
                          <a:solidFill>
                            <a:srgbClr val="FF0000"/>
                          </a:solidFill>
                        </a:rPr>
                        <a:t>en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Pomocné slovesá</a:t>
            </a:r>
            <a:endParaRPr lang="sk-SK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2799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43200"/>
                <a:gridCol w="2743200"/>
                <a:gridCol w="2743200"/>
              </a:tblGrid>
              <a:tr h="632571">
                <a:tc>
                  <a:txBody>
                    <a:bodyPr/>
                    <a:lstStyle/>
                    <a:p>
                      <a:pPr algn="l"/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haben</a:t>
                      </a:r>
                      <a:endParaRPr lang="sk-SK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sein</a:t>
                      </a:r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sk-SK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werden</a:t>
                      </a:r>
                      <a:endParaRPr lang="sk-SK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32571">
                <a:tc>
                  <a:txBody>
                    <a:bodyPr/>
                    <a:lstStyle/>
                    <a:p>
                      <a:pPr algn="l"/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ich </a:t>
                      </a:r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hatte</a:t>
                      </a:r>
                      <a:endParaRPr lang="sk-SK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ich </a:t>
                      </a:r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war</a:t>
                      </a:r>
                      <a:endParaRPr lang="sk-SK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ich </a:t>
                      </a:r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wurde</a:t>
                      </a:r>
                      <a:endParaRPr lang="sk-SK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32571">
                <a:tc>
                  <a:txBody>
                    <a:bodyPr/>
                    <a:lstStyle/>
                    <a:p>
                      <a:pPr algn="l"/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du</a:t>
                      </a:r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hattest</a:t>
                      </a:r>
                      <a:endParaRPr lang="sk-SK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du</a:t>
                      </a:r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warst</a:t>
                      </a:r>
                      <a:endParaRPr lang="sk-SK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du</a:t>
                      </a:r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wurdest</a:t>
                      </a:r>
                      <a:endParaRPr lang="sk-SK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32571">
                <a:tc>
                  <a:txBody>
                    <a:bodyPr/>
                    <a:lstStyle/>
                    <a:p>
                      <a:pPr algn="l"/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er,sie,es</a:t>
                      </a:r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hatte</a:t>
                      </a:r>
                      <a:endParaRPr lang="sk-SK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er,sie,es</a:t>
                      </a:r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war</a:t>
                      </a:r>
                      <a:endParaRPr lang="sk-SK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er,sie,es</a:t>
                      </a:r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wurde</a:t>
                      </a:r>
                      <a:endParaRPr lang="sk-SK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32571">
                <a:tc>
                  <a:txBody>
                    <a:bodyPr/>
                    <a:lstStyle/>
                    <a:p>
                      <a:pPr algn="l"/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wir</a:t>
                      </a:r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hatten</a:t>
                      </a:r>
                      <a:endParaRPr lang="sk-SK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wir</a:t>
                      </a:r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waren</a:t>
                      </a:r>
                      <a:endParaRPr lang="sk-SK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wir</a:t>
                      </a:r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wurden</a:t>
                      </a:r>
                      <a:endParaRPr lang="sk-SK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32571">
                <a:tc>
                  <a:txBody>
                    <a:bodyPr/>
                    <a:lstStyle/>
                    <a:p>
                      <a:pPr algn="l"/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ihr</a:t>
                      </a:r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hattet</a:t>
                      </a:r>
                      <a:endParaRPr lang="sk-SK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ihr</a:t>
                      </a:r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wart</a:t>
                      </a:r>
                      <a:endParaRPr lang="sk-SK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ihr</a:t>
                      </a:r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wurdet</a:t>
                      </a:r>
                      <a:endParaRPr lang="sk-SK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32571">
                <a:tc>
                  <a:txBody>
                    <a:bodyPr/>
                    <a:lstStyle/>
                    <a:p>
                      <a:pPr algn="l"/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sie,Sie</a:t>
                      </a:r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hatten</a:t>
                      </a:r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sk-SK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sie</a:t>
                      </a:r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Sie</a:t>
                      </a:r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waren</a:t>
                      </a:r>
                      <a:endParaRPr lang="sk-SK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sie</a:t>
                      </a:r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Sie</a:t>
                      </a:r>
                      <a:r>
                        <a:rPr lang="sk-SK" sz="2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sk-SK" sz="2400" b="1" dirty="0" err="1" smtClean="0">
                          <a:solidFill>
                            <a:schemeClr val="bg1"/>
                          </a:solidFill>
                        </a:rPr>
                        <a:t>wurden</a:t>
                      </a:r>
                      <a:endParaRPr lang="sk-SK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  <a:t>Modálne slovesá</a:t>
            </a:r>
            <a:endParaRPr lang="sk-SK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20001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17143"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bg1"/>
                          </a:solidFill>
                        </a:rPr>
                        <a:t>dürfen</a:t>
                      </a:r>
                      <a:endParaRPr lang="sk-SK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bg1"/>
                          </a:solidFill>
                        </a:rPr>
                        <a:t>können</a:t>
                      </a:r>
                      <a:endParaRPr lang="sk-SK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bg1"/>
                          </a:solidFill>
                        </a:rPr>
                        <a:t>müssen</a:t>
                      </a:r>
                      <a:endParaRPr lang="sk-SK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bg1"/>
                          </a:solidFill>
                        </a:rPr>
                        <a:t>sollen</a:t>
                      </a:r>
                      <a:endParaRPr lang="sk-SK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bg1"/>
                          </a:solidFill>
                        </a:rPr>
                        <a:t>wollen</a:t>
                      </a:r>
                      <a:endParaRPr lang="sk-SK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bg1"/>
                          </a:solidFill>
                        </a:rPr>
                        <a:t>mögen</a:t>
                      </a:r>
                      <a:endParaRPr lang="sk-SK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7143"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bg1"/>
                          </a:solidFill>
                        </a:rPr>
                        <a:t>durf</a:t>
                      </a:r>
                      <a:r>
                        <a:rPr lang="sk-SK" sz="2000" b="1" dirty="0" err="1" smtClean="0">
                          <a:solidFill>
                            <a:srgbClr val="FF0000"/>
                          </a:solidFill>
                        </a:rPr>
                        <a:t>te</a:t>
                      </a:r>
                      <a:endParaRPr lang="sk-SK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bg1"/>
                          </a:solidFill>
                        </a:rPr>
                        <a:t>konn</a:t>
                      </a:r>
                      <a:r>
                        <a:rPr lang="sk-SK" sz="2000" b="1" dirty="0" err="1" smtClean="0">
                          <a:solidFill>
                            <a:srgbClr val="FF0000"/>
                          </a:solidFill>
                        </a:rPr>
                        <a:t>te</a:t>
                      </a:r>
                      <a:endParaRPr lang="sk-SK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bg1"/>
                          </a:solidFill>
                        </a:rPr>
                        <a:t>muss</a:t>
                      </a:r>
                      <a:r>
                        <a:rPr lang="sk-SK" sz="2000" b="1" dirty="0" err="1" smtClean="0">
                          <a:solidFill>
                            <a:srgbClr val="FF0000"/>
                          </a:solidFill>
                        </a:rPr>
                        <a:t>te</a:t>
                      </a:r>
                      <a:endParaRPr lang="sk-SK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bg1"/>
                          </a:solidFill>
                        </a:rPr>
                        <a:t>soll</a:t>
                      </a:r>
                      <a:r>
                        <a:rPr lang="sk-SK" sz="2000" b="1" dirty="0" err="1" smtClean="0">
                          <a:solidFill>
                            <a:srgbClr val="FF0000"/>
                          </a:solidFill>
                        </a:rPr>
                        <a:t>te</a:t>
                      </a:r>
                      <a:endParaRPr lang="sk-SK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bg1"/>
                          </a:solidFill>
                        </a:rPr>
                        <a:t>woll</a:t>
                      </a:r>
                      <a:r>
                        <a:rPr lang="sk-SK" sz="2000" b="1" dirty="0" err="1" smtClean="0">
                          <a:solidFill>
                            <a:srgbClr val="FF0000"/>
                          </a:solidFill>
                        </a:rPr>
                        <a:t>te</a:t>
                      </a:r>
                      <a:endParaRPr lang="sk-SK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bg1"/>
                          </a:solidFill>
                        </a:rPr>
                        <a:t>moch</a:t>
                      </a:r>
                      <a:r>
                        <a:rPr lang="sk-SK" sz="2000" b="1" dirty="0" err="1" smtClean="0">
                          <a:solidFill>
                            <a:srgbClr val="FF0000"/>
                          </a:solidFill>
                        </a:rPr>
                        <a:t>te</a:t>
                      </a:r>
                      <a:endParaRPr lang="sk-SK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7143"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bg1"/>
                          </a:solidFill>
                        </a:rPr>
                        <a:t>durf</a:t>
                      </a:r>
                      <a:r>
                        <a:rPr lang="sk-SK" sz="2000" b="1" dirty="0" err="1" smtClean="0">
                          <a:solidFill>
                            <a:srgbClr val="FF0000"/>
                          </a:solidFill>
                        </a:rPr>
                        <a:t>test</a:t>
                      </a:r>
                      <a:endParaRPr lang="sk-SK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bg1"/>
                          </a:solidFill>
                        </a:rPr>
                        <a:t>konn</a:t>
                      </a:r>
                      <a:r>
                        <a:rPr lang="sk-SK" sz="2000" b="1" dirty="0" err="1" smtClean="0">
                          <a:solidFill>
                            <a:srgbClr val="FF0000"/>
                          </a:solidFill>
                        </a:rPr>
                        <a:t>test</a:t>
                      </a:r>
                      <a:endParaRPr lang="sk-SK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bg1"/>
                          </a:solidFill>
                        </a:rPr>
                        <a:t>muss</a:t>
                      </a:r>
                      <a:r>
                        <a:rPr lang="sk-SK" sz="2000" b="1" dirty="0" err="1" smtClean="0">
                          <a:solidFill>
                            <a:srgbClr val="FF0000"/>
                          </a:solidFill>
                        </a:rPr>
                        <a:t>test</a:t>
                      </a:r>
                      <a:endParaRPr lang="sk-SK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bg1"/>
                          </a:solidFill>
                        </a:rPr>
                        <a:t>soll</a:t>
                      </a:r>
                      <a:r>
                        <a:rPr lang="sk-SK" sz="2000" b="1" dirty="0" err="1" smtClean="0">
                          <a:solidFill>
                            <a:srgbClr val="FF0000"/>
                          </a:solidFill>
                        </a:rPr>
                        <a:t>test</a:t>
                      </a:r>
                      <a:endParaRPr lang="sk-SK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bg1"/>
                          </a:solidFill>
                        </a:rPr>
                        <a:t>woll</a:t>
                      </a:r>
                      <a:r>
                        <a:rPr lang="sk-SK" sz="2000" b="1" dirty="0" err="1" smtClean="0">
                          <a:solidFill>
                            <a:srgbClr val="FF0000"/>
                          </a:solidFill>
                        </a:rPr>
                        <a:t>test</a:t>
                      </a:r>
                      <a:endParaRPr lang="sk-SK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bg1"/>
                          </a:solidFill>
                        </a:rPr>
                        <a:t>moch</a:t>
                      </a:r>
                      <a:r>
                        <a:rPr lang="sk-SK" sz="2000" b="1" dirty="0" err="1" smtClean="0">
                          <a:solidFill>
                            <a:srgbClr val="FF0000"/>
                          </a:solidFill>
                        </a:rPr>
                        <a:t>test</a:t>
                      </a:r>
                      <a:endParaRPr lang="sk-SK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7143"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bg1"/>
                          </a:solidFill>
                        </a:rPr>
                        <a:t>durf</a:t>
                      </a:r>
                      <a:r>
                        <a:rPr lang="sk-SK" sz="2000" b="1" dirty="0" err="1" smtClean="0">
                          <a:solidFill>
                            <a:srgbClr val="FF0000"/>
                          </a:solidFill>
                        </a:rPr>
                        <a:t>te</a:t>
                      </a:r>
                      <a:endParaRPr lang="sk-SK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b="1" dirty="0" err="1" smtClean="0">
                          <a:solidFill>
                            <a:schemeClr val="bg1"/>
                          </a:solidFill>
                        </a:rPr>
                        <a:t>konn</a:t>
                      </a:r>
                      <a:r>
                        <a:rPr lang="sk-SK" sz="2000" b="1" dirty="0" err="1" smtClean="0">
                          <a:solidFill>
                            <a:srgbClr val="FF0000"/>
                          </a:solidFill>
                        </a:rPr>
                        <a:t>te</a:t>
                      </a:r>
                      <a:endParaRPr lang="sk-SK" sz="2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bg1"/>
                          </a:solidFill>
                        </a:rPr>
                        <a:t>muss</a:t>
                      </a:r>
                      <a:r>
                        <a:rPr lang="sk-SK" sz="2000" b="1" dirty="0" err="1" smtClean="0">
                          <a:solidFill>
                            <a:srgbClr val="FF0000"/>
                          </a:solidFill>
                        </a:rPr>
                        <a:t>te</a:t>
                      </a:r>
                      <a:endParaRPr lang="sk-SK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bg1"/>
                          </a:solidFill>
                        </a:rPr>
                        <a:t>soll</a:t>
                      </a:r>
                      <a:r>
                        <a:rPr lang="sk-SK" sz="2000" b="1" dirty="0" err="1" smtClean="0">
                          <a:solidFill>
                            <a:srgbClr val="FF0000"/>
                          </a:solidFill>
                        </a:rPr>
                        <a:t>te</a:t>
                      </a:r>
                      <a:endParaRPr lang="sk-SK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bg1"/>
                          </a:solidFill>
                        </a:rPr>
                        <a:t>woll</a:t>
                      </a:r>
                      <a:r>
                        <a:rPr lang="sk-SK" sz="2000" b="1" dirty="0" err="1" smtClean="0">
                          <a:solidFill>
                            <a:srgbClr val="FF0000"/>
                          </a:solidFill>
                        </a:rPr>
                        <a:t>te</a:t>
                      </a:r>
                      <a:endParaRPr lang="sk-SK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bg1"/>
                          </a:solidFill>
                        </a:rPr>
                        <a:t>moch</a:t>
                      </a:r>
                      <a:r>
                        <a:rPr lang="sk-SK" sz="2000" b="1" dirty="0" err="1" smtClean="0">
                          <a:solidFill>
                            <a:srgbClr val="FF0000"/>
                          </a:solidFill>
                        </a:rPr>
                        <a:t>te</a:t>
                      </a:r>
                      <a:endParaRPr lang="sk-SK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7143"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bg1"/>
                          </a:solidFill>
                        </a:rPr>
                        <a:t>durf</a:t>
                      </a:r>
                      <a:r>
                        <a:rPr lang="sk-SK" sz="2000" b="1" dirty="0" err="1" smtClean="0">
                          <a:solidFill>
                            <a:srgbClr val="FF0000"/>
                          </a:solidFill>
                        </a:rPr>
                        <a:t>ten</a:t>
                      </a:r>
                      <a:endParaRPr lang="sk-SK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bg1"/>
                          </a:solidFill>
                        </a:rPr>
                        <a:t>konn</a:t>
                      </a:r>
                      <a:r>
                        <a:rPr lang="sk-SK" sz="2000" b="1" dirty="0" err="1" smtClean="0">
                          <a:solidFill>
                            <a:srgbClr val="FF0000"/>
                          </a:solidFill>
                        </a:rPr>
                        <a:t>ten</a:t>
                      </a:r>
                      <a:endParaRPr lang="sk-SK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bg1"/>
                          </a:solidFill>
                        </a:rPr>
                        <a:t>muss</a:t>
                      </a:r>
                      <a:r>
                        <a:rPr lang="sk-SK" sz="2000" b="1" dirty="0" err="1" smtClean="0">
                          <a:solidFill>
                            <a:srgbClr val="FF0000"/>
                          </a:solidFill>
                        </a:rPr>
                        <a:t>ten</a:t>
                      </a:r>
                      <a:endParaRPr lang="sk-SK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bg1"/>
                          </a:solidFill>
                        </a:rPr>
                        <a:t>soll</a:t>
                      </a:r>
                      <a:r>
                        <a:rPr lang="sk-SK" sz="2000" b="1" dirty="0" err="1" smtClean="0">
                          <a:solidFill>
                            <a:srgbClr val="FF0000"/>
                          </a:solidFill>
                        </a:rPr>
                        <a:t>ten</a:t>
                      </a:r>
                      <a:endParaRPr lang="sk-SK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bg1"/>
                          </a:solidFill>
                        </a:rPr>
                        <a:t>woll</a:t>
                      </a:r>
                      <a:r>
                        <a:rPr lang="sk-SK" sz="2000" b="1" dirty="0" err="1" smtClean="0">
                          <a:solidFill>
                            <a:srgbClr val="FF0000"/>
                          </a:solidFill>
                        </a:rPr>
                        <a:t>ten</a:t>
                      </a:r>
                      <a:endParaRPr lang="sk-SK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bg1"/>
                          </a:solidFill>
                        </a:rPr>
                        <a:t>moch</a:t>
                      </a:r>
                      <a:r>
                        <a:rPr lang="sk-SK" sz="2000" b="1" dirty="0" err="1" smtClean="0">
                          <a:solidFill>
                            <a:srgbClr val="FF0000"/>
                          </a:solidFill>
                        </a:rPr>
                        <a:t>ten</a:t>
                      </a:r>
                      <a:endParaRPr lang="sk-SK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7143"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bg1"/>
                          </a:solidFill>
                        </a:rPr>
                        <a:t>durf</a:t>
                      </a:r>
                      <a:r>
                        <a:rPr lang="sk-SK" sz="2000" b="1" dirty="0" err="1" smtClean="0">
                          <a:solidFill>
                            <a:srgbClr val="FF0000"/>
                          </a:solidFill>
                        </a:rPr>
                        <a:t>tet</a:t>
                      </a:r>
                      <a:endParaRPr lang="sk-SK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bg1"/>
                          </a:solidFill>
                        </a:rPr>
                        <a:t>konn</a:t>
                      </a:r>
                      <a:r>
                        <a:rPr lang="sk-SK" sz="2000" b="1" dirty="0" err="1" smtClean="0">
                          <a:solidFill>
                            <a:srgbClr val="FF0000"/>
                          </a:solidFill>
                        </a:rPr>
                        <a:t>tet</a:t>
                      </a:r>
                      <a:endParaRPr lang="sk-SK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bg1"/>
                          </a:solidFill>
                        </a:rPr>
                        <a:t>muss</a:t>
                      </a:r>
                      <a:r>
                        <a:rPr lang="sk-SK" sz="2000" b="1" dirty="0" err="1" smtClean="0">
                          <a:solidFill>
                            <a:srgbClr val="FF0000"/>
                          </a:solidFill>
                        </a:rPr>
                        <a:t>tet</a:t>
                      </a:r>
                      <a:endParaRPr lang="sk-SK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bg1"/>
                          </a:solidFill>
                        </a:rPr>
                        <a:t>soll</a:t>
                      </a:r>
                      <a:r>
                        <a:rPr lang="sk-SK" sz="2000" b="1" dirty="0" err="1" smtClean="0">
                          <a:solidFill>
                            <a:srgbClr val="FF0000"/>
                          </a:solidFill>
                        </a:rPr>
                        <a:t>tet</a:t>
                      </a:r>
                      <a:endParaRPr lang="sk-SK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bg1"/>
                          </a:solidFill>
                        </a:rPr>
                        <a:t>woll</a:t>
                      </a:r>
                      <a:r>
                        <a:rPr lang="sk-SK" sz="2000" b="1" dirty="0" err="1" smtClean="0">
                          <a:solidFill>
                            <a:srgbClr val="FF0000"/>
                          </a:solidFill>
                        </a:rPr>
                        <a:t>tet</a:t>
                      </a:r>
                      <a:endParaRPr lang="sk-SK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bg1"/>
                          </a:solidFill>
                        </a:rPr>
                        <a:t>moch</a:t>
                      </a:r>
                      <a:r>
                        <a:rPr lang="sk-SK" sz="2000" b="1" dirty="0" err="1" smtClean="0">
                          <a:solidFill>
                            <a:srgbClr val="FF0000"/>
                          </a:solidFill>
                        </a:rPr>
                        <a:t>tet</a:t>
                      </a:r>
                      <a:endParaRPr lang="sk-SK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7143"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bg1"/>
                          </a:solidFill>
                        </a:rPr>
                        <a:t>durf</a:t>
                      </a:r>
                      <a:r>
                        <a:rPr lang="sk-SK" sz="2000" b="1" dirty="0" err="1" smtClean="0">
                          <a:solidFill>
                            <a:srgbClr val="FF0000"/>
                          </a:solidFill>
                        </a:rPr>
                        <a:t>ten</a:t>
                      </a:r>
                      <a:endParaRPr lang="sk-SK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bg1"/>
                          </a:solidFill>
                        </a:rPr>
                        <a:t>konn</a:t>
                      </a:r>
                      <a:r>
                        <a:rPr lang="sk-SK" sz="2000" b="1" dirty="0" err="1" smtClean="0">
                          <a:solidFill>
                            <a:srgbClr val="FF0000"/>
                          </a:solidFill>
                        </a:rPr>
                        <a:t>ten</a:t>
                      </a:r>
                      <a:endParaRPr lang="sk-SK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bg1"/>
                          </a:solidFill>
                        </a:rPr>
                        <a:t>muss</a:t>
                      </a:r>
                      <a:r>
                        <a:rPr lang="sk-SK" sz="2000" b="1" dirty="0" err="1" smtClean="0">
                          <a:solidFill>
                            <a:srgbClr val="FF0000"/>
                          </a:solidFill>
                        </a:rPr>
                        <a:t>ten</a:t>
                      </a:r>
                      <a:endParaRPr lang="sk-SK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bg1"/>
                          </a:solidFill>
                        </a:rPr>
                        <a:t>soll</a:t>
                      </a:r>
                      <a:r>
                        <a:rPr lang="sk-SK" sz="2000" b="1" dirty="0" err="1" smtClean="0">
                          <a:solidFill>
                            <a:srgbClr val="FF0000"/>
                          </a:solidFill>
                        </a:rPr>
                        <a:t>ten</a:t>
                      </a:r>
                      <a:endParaRPr lang="sk-SK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bg1"/>
                          </a:solidFill>
                        </a:rPr>
                        <a:t>woll</a:t>
                      </a:r>
                      <a:r>
                        <a:rPr lang="sk-SK" sz="2000" b="1" dirty="0" err="1" smtClean="0">
                          <a:solidFill>
                            <a:srgbClr val="FF0000"/>
                          </a:solidFill>
                        </a:rPr>
                        <a:t>ten</a:t>
                      </a:r>
                      <a:endParaRPr lang="sk-SK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bg1"/>
                          </a:solidFill>
                        </a:rPr>
                        <a:t>moch</a:t>
                      </a:r>
                      <a:r>
                        <a:rPr lang="sk-SK" sz="2000" b="1" dirty="0" err="1" smtClean="0">
                          <a:solidFill>
                            <a:srgbClr val="FF0000"/>
                          </a:solidFill>
                        </a:rPr>
                        <a:t>ten</a:t>
                      </a:r>
                      <a:endParaRPr lang="sk-SK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457200" y="1676400"/>
            <a:ext cx="8382000" cy="2308324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Prehľad nepravidelných slovies </a:t>
            </a:r>
          </a:p>
          <a:p>
            <a:pPr algn="ctr"/>
            <a:r>
              <a:rPr lang="sk-SK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 ich tvarov </a:t>
            </a:r>
          </a:p>
          <a:p>
            <a:pPr algn="ctr"/>
            <a:r>
              <a:rPr lang="sk-SK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 préterite a perfekte </a:t>
            </a:r>
            <a:endParaRPr lang="sk-SK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172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backen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backte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gebacken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piecť, upiecť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befehlen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befahl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befohlen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rozkázať 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/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beginnen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begann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begonnen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začať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beißen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biß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gebissen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hrýzť 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/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bergen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barg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geborgen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zachrániť, skryť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bersten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barst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i.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geborsten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puknúť 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/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betrügen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betrog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betrogen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podvádzať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bewegen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bewog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bewogen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pohnúť 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/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biegen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bog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gebogen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ohnúť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bieten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bot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geboten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poskytnúť 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/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binden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band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gebunden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viazať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bitten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bat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gebeten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prosiť 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/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blasen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	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blies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geblasen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fúkať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bleiben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blieb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i.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geblieben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ostať 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/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braten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briet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gebraten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pražiť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brechen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brach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gebrochen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zlomiť 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/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dingen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dingte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gedungen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najať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dreschen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drosch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gedroschen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mlátiť (obilie) </a:t>
            </a:r>
            <a:b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dringen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drang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gedrungen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vniknúť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empfangen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empfing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empfangen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prijať 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/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empfehlen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empfahl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empfohlen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odporúčať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erlöschen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erlosch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i.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erloschen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vyhasnúť </a:t>
            </a:r>
            <a:b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erschrecken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erschrak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i. </a:t>
            </a:r>
            <a:r>
              <a:rPr lang="sk-SK" sz="1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erschrocken</a:t>
            </a:r>
            <a: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naľakať sa </a:t>
            </a:r>
            <a:br>
              <a:rPr lang="sk-SK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essen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aß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	h. </a:t>
            </a:r>
            <a:r>
              <a:rPr lang="sk-SK" sz="16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gegessen</a:t>
            </a:r>
            <a:r>
              <a:rPr lang="sk-SK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	jesť </a:t>
            </a:r>
            <a:endParaRPr lang="sk-SK" sz="16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</TotalTime>
  <Words>326</Words>
  <Application>Microsoft Office PowerPoint</Application>
  <PresentationFormat>Prezentácia na obrazovke (4:3)</PresentationFormat>
  <Paragraphs>197</Paragraphs>
  <Slides>14</Slides>
  <Notes>14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Motív Office</vt:lpstr>
      <vt:lpstr>Snímka 1</vt:lpstr>
      <vt:lpstr>Snímka 2</vt:lpstr>
      <vt:lpstr>Pravidelné slovesá</vt:lpstr>
      <vt:lpstr>Zmiešané slovesá</vt:lpstr>
      <vt:lpstr>Nepravidelné slovesá</vt:lpstr>
      <vt:lpstr>Pomocné slovesá</vt:lpstr>
      <vt:lpstr>Modálne slovesá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Préteritum</dc:title>
  <dc:creator>Ucitel</dc:creator>
  <cp:lastModifiedBy>PK_Sj</cp:lastModifiedBy>
  <cp:revision>23</cp:revision>
  <dcterms:created xsi:type="dcterms:W3CDTF">2012-10-20T16:33:46Z</dcterms:created>
  <dcterms:modified xsi:type="dcterms:W3CDTF">2015-12-10T09:50:16Z</dcterms:modified>
</cp:coreProperties>
</file>